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  <p:sldId id="262" r:id="rId6"/>
    <p:sldId id="263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40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1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5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30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/39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7352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3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7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2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8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959B0-6B4D-412B-BEB9-3B97BC3B056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08A79-5B5B-490A-8430-170E8ECC5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2" y="552450"/>
            <a:ext cx="8277225" cy="32365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2" y="4014065"/>
            <a:ext cx="8277225" cy="221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mpg</a:t>
            </a:r>
            <a:r>
              <a:rPr lang="en-US" altLang="ko-KR" dirty="0"/>
              <a:t>&lt;-</a:t>
            </a:r>
            <a:r>
              <a:rPr lang="en-US" altLang="ko-KR" dirty="0" err="1"/>
              <a:t>as.data.frame</a:t>
            </a:r>
            <a:r>
              <a:rPr lang="en-US" altLang="ko-KR" dirty="0"/>
              <a:t>(ggplot2::mpg)</a:t>
            </a:r>
          </a:p>
          <a:p>
            <a:r>
              <a:rPr lang="en-US" altLang="ko-KR" dirty="0" err="1"/>
              <a:t>mpg_new</a:t>
            </a:r>
            <a:r>
              <a:rPr lang="en-US" altLang="ko-KR" dirty="0"/>
              <a:t>&lt;-</a:t>
            </a:r>
            <a:r>
              <a:rPr lang="en-US" altLang="ko-KR" dirty="0" smtClean="0"/>
              <a:t>mpg      </a:t>
            </a:r>
            <a:r>
              <a:rPr lang="en-US" altLang="ko-KR" dirty="0" smtClean="0">
                <a:solidFill>
                  <a:srgbClr val="FF0000"/>
                </a:solidFill>
              </a:rPr>
              <a:t>-&gt;</a:t>
            </a:r>
            <a:r>
              <a:rPr lang="ko-KR" altLang="en-US" dirty="0" smtClean="0">
                <a:solidFill>
                  <a:srgbClr val="FF0000"/>
                </a:solidFill>
              </a:rPr>
              <a:t>복사본 만들기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mpg_new</a:t>
            </a:r>
            <a:r>
              <a:rPr lang="en-US" altLang="ko-KR" dirty="0"/>
              <a:t>&lt;-</a:t>
            </a:r>
            <a:r>
              <a:rPr lang="en-US" altLang="ko-KR" dirty="0" err="1"/>
              <a:t>mpg_new</a:t>
            </a:r>
            <a:r>
              <a:rPr lang="en-US" altLang="ko-KR" dirty="0"/>
              <a:t>%&gt;%mutate(total=</a:t>
            </a:r>
            <a:r>
              <a:rPr lang="en-US" altLang="ko-KR" dirty="0" err="1"/>
              <a:t>hwy+cty</a:t>
            </a:r>
            <a:r>
              <a:rPr lang="en-US" altLang="ko-KR" dirty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mpg_new</a:t>
            </a:r>
            <a:r>
              <a:rPr lang="en-US" altLang="ko-KR" dirty="0"/>
              <a:t>&lt;-</a:t>
            </a:r>
            <a:r>
              <a:rPr lang="en-US" altLang="ko-KR" dirty="0" err="1"/>
              <a:t>mpg_new</a:t>
            </a:r>
            <a:r>
              <a:rPr lang="en-US" altLang="ko-KR" dirty="0"/>
              <a:t>%&gt;%mutate(mean=total/2)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mpg_new</a:t>
            </a:r>
            <a:r>
              <a:rPr lang="en-US" altLang="ko-KR" dirty="0"/>
              <a:t>%&gt;%arrange(</a:t>
            </a:r>
            <a:r>
              <a:rPr lang="en-US" altLang="ko-KR" dirty="0" err="1"/>
              <a:t>desc</a:t>
            </a:r>
            <a:r>
              <a:rPr lang="en-US" altLang="ko-KR" dirty="0"/>
              <a:t>(mean)) %&gt;% </a:t>
            </a:r>
          </a:p>
          <a:p>
            <a:r>
              <a:rPr lang="en-US" altLang="ko-KR" dirty="0"/>
              <a:t>  head(3)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mpg </a:t>
            </a:r>
            <a:r>
              <a:rPr lang="en-US" altLang="ko-KR" dirty="0"/>
              <a:t>%&gt;% </a:t>
            </a:r>
          </a:p>
          <a:p>
            <a:r>
              <a:rPr lang="en-US" altLang="ko-KR" dirty="0"/>
              <a:t>  mutate(total=</a:t>
            </a:r>
            <a:r>
              <a:rPr lang="en-US" altLang="ko-KR" dirty="0" err="1"/>
              <a:t>cty+hwy</a:t>
            </a:r>
            <a:r>
              <a:rPr lang="en-US" altLang="ko-KR" dirty="0"/>
              <a:t>, mean=total/2) 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(mean)) %&gt;% </a:t>
            </a:r>
          </a:p>
          <a:p>
            <a:r>
              <a:rPr lang="en-US" altLang="ko-KR" dirty="0"/>
              <a:t>  head(3)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10" r="66066" b="3933"/>
          <a:stretch/>
        </p:blipFill>
        <p:spPr bwMode="auto">
          <a:xfrm>
            <a:off x="5543600" y="3474005"/>
            <a:ext cx="3600400" cy="226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27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3" y="278650"/>
            <a:ext cx="8115300" cy="3825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3" y="4222390"/>
            <a:ext cx="8115300" cy="2266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5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en-US" altLang="ko-KR" dirty="0" smtClean="0"/>
              <a:t>mpg </a:t>
            </a:r>
            <a:r>
              <a:rPr lang="en-US" altLang="ko-KR" dirty="0"/>
              <a:t>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(class)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mean_cty</a:t>
            </a:r>
            <a:r>
              <a:rPr lang="en-US" altLang="ko-KR" dirty="0"/>
              <a:t>=mean(</a:t>
            </a:r>
            <a:r>
              <a:rPr lang="en-US" altLang="ko-KR" dirty="0" err="1"/>
              <a:t>cty</a:t>
            </a:r>
            <a:r>
              <a:rPr lang="en-US" altLang="ko-KR" dirty="0" smtClean="0"/>
              <a:t>))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(class)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mean_cty</a:t>
            </a:r>
            <a:r>
              <a:rPr lang="en-US" altLang="ko-KR" dirty="0"/>
              <a:t>=mean(</a:t>
            </a:r>
            <a:r>
              <a:rPr lang="en-US" altLang="ko-KR" dirty="0" err="1"/>
              <a:t>cty</a:t>
            </a:r>
            <a:r>
              <a:rPr lang="en-US" altLang="ko-KR" dirty="0"/>
              <a:t>))%&gt;%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mean_cty</a:t>
            </a:r>
            <a:r>
              <a:rPr lang="en-US" altLang="ko-KR" dirty="0"/>
              <a:t>)) 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5" t="79469" r="77065" b="5945"/>
          <a:stretch/>
        </p:blipFill>
        <p:spPr bwMode="auto">
          <a:xfrm>
            <a:off x="5067055" y="863715"/>
            <a:ext cx="3105345" cy="1392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3" t="78631" r="75589" b="6448"/>
          <a:stretch/>
        </p:blipFill>
        <p:spPr bwMode="auto">
          <a:xfrm>
            <a:off x="4919717" y="3023954"/>
            <a:ext cx="3433020" cy="139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17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(manufacturer)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mean_hwy</a:t>
            </a:r>
            <a:r>
              <a:rPr lang="en-US" altLang="ko-KR" dirty="0"/>
              <a:t>=mean(</a:t>
            </a:r>
            <a:r>
              <a:rPr lang="en-US" altLang="ko-KR" dirty="0" err="1"/>
              <a:t>hwy</a:t>
            </a:r>
            <a:r>
              <a:rPr lang="en-US" altLang="ko-KR" dirty="0"/>
              <a:t>))%&gt;%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mean_hwy</a:t>
            </a:r>
            <a:r>
              <a:rPr lang="en-US" altLang="ko-KR" dirty="0"/>
              <a:t>)) %&gt;% </a:t>
            </a:r>
          </a:p>
          <a:p>
            <a:r>
              <a:rPr lang="en-US" altLang="ko-KR" dirty="0"/>
              <a:t>  head(3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(manufacturer) %&gt;% </a:t>
            </a:r>
          </a:p>
          <a:p>
            <a:r>
              <a:rPr lang="en-US" altLang="ko-KR" dirty="0"/>
              <a:t>  filter(class=="compact")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(n=n())%&gt;%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(n))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6" t="63541" r="77466" b="3598"/>
          <a:stretch/>
        </p:blipFill>
        <p:spPr bwMode="auto">
          <a:xfrm>
            <a:off x="5832140" y="2348880"/>
            <a:ext cx="1819746" cy="177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1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11" y="8619"/>
            <a:ext cx="9118731" cy="5478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56" y="5274205"/>
            <a:ext cx="7048500" cy="288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17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fuel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en-US" altLang="ko-KR" dirty="0" err="1"/>
              <a:t>fl</a:t>
            </a:r>
            <a:r>
              <a:rPr lang="en-US" altLang="ko-KR" dirty="0"/>
              <a:t>=c("</a:t>
            </a:r>
            <a:r>
              <a:rPr lang="en-US" altLang="ko-KR" dirty="0" err="1"/>
              <a:t>c","d","e","p","r</a:t>
            </a:r>
            <a:r>
              <a:rPr lang="en-US" altLang="ko-KR" dirty="0"/>
              <a:t>"),</a:t>
            </a:r>
            <a:r>
              <a:rPr lang="en-US" altLang="ko-KR" dirty="0" err="1"/>
              <a:t>price_fl</a:t>
            </a:r>
            <a:r>
              <a:rPr lang="en-US" altLang="ko-KR" dirty="0"/>
              <a:t>=c(2.35,2.38,2.11,2.76,2.22),</a:t>
            </a:r>
            <a:r>
              <a:rPr lang="en-US" altLang="ko-KR" dirty="0" err="1"/>
              <a:t>stringsAsFactors</a:t>
            </a:r>
            <a:r>
              <a:rPr lang="en-US" altLang="ko-KR" dirty="0"/>
              <a:t> = F)</a:t>
            </a:r>
          </a:p>
          <a:p>
            <a:r>
              <a:rPr lang="en-US" altLang="ko-KR" dirty="0"/>
              <a:t>fuel</a:t>
            </a:r>
          </a:p>
          <a:p>
            <a:r>
              <a:rPr lang="en-US" altLang="ko-KR" dirty="0"/>
              <a:t>mpg&lt;-</a:t>
            </a:r>
            <a:r>
              <a:rPr lang="en-US" altLang="ko-KR" dirty="0" err="1"/>
              <a:t>left_join</a:t>
            </a:r>
            <a:r>
              <a:rPr lang="en-US" altLang="ko-KR" dirty="0"/>
              <a:t>(</a:t>
            </a:r>
            <a:r>
              <a:rPr lang="en-US" altLang="ko-KR" dirty="0" err="1"/>
              <a:t>mpg,fuel,by</a:t>
            </a:r>
            <a:r>
              <a:rPr lang="en-US" altLang="ko-KR" dirty="0"/>
              <a:t>="</a:t>
            </a:r>
            <a:r>
              <a:rPr lang="en-US" altLang="ko-KR" dirty="0" err="1"/>
              <a:t>fl</a:t>
            </a:r>
            <a:r>
              <a:rPr lang="en-US" altLang="ko-KR" dirty="0"/>
              <a:t>")</a:t>
            </a:r>
          </a:p>
          <a:p>
            <a:r>
              <a:rPr lang="en-US" altLang="ko-KR" dirty="0" smtClean="0"/>
              <a:t>mpg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mpg%&gt;%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model,fl,price_fl</a:t>
            </a:r>
            <a:r>
              <a:rPr lang="en-US" altLang="ko-KR" dirty="0"/>
              <a:t>) %&gt;%</a:t>
            </a:r>
          </a:p>
          <a:p>
            <a:r>
              <a:rPr lang="en-US" altLang="ko-KR" dirty="0"/>
              <a:t>  head(5)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54" r="72907" b="3933"/>
          <a:stretch/>
        </p:blipFill>
        <p:spPr bwMode="auto">
          <a:xfrm>
            <a:off x="5292080" y="2303875"/>
            <a:ext cx="1828800" cy="19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3" t="50968" r="47155" b="31764"/>
          <a:stretch/>
        </p:blipFill>
        <p:spPr bwMode="auto">
          <a:xfrm>
            <a:off x="5133323" y="4509120"/>
            <a:ext cx="3276364" cy="207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1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548680"/>
            <a:ext cx="8090530" cy="544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0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/>
              <a:t>midwest</a:t>
            </a:r>
            <a:r>
              <a:rPr lang="en-US" altLang="ko-KR" dirty="0"/>
              <a:t>&lt;-</a:t>
            </a:r>
            <a:r>
              <a:rPr lang="en-US" altLang="ko-KR" dirty="0" err="1"/>
              <a:t>as.data.frame</a:t>
            </a:r>
            <a:r>
              <a:rPr lang="en-US" altLang="ko-KR" dirty="0"/>
              <a:t>(ggplot2::</a:t>
            </a:r>
            <a:r>
              <a:rPr lang="en-US" altLang="ko-KR" dirty="0" err="1"/>
              <a:t>midwest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midwest</a:t>
            </a:r>
            <a:endParaRPr lang="en-US" altLang="ko-KR" dirty="0"/>
          </a:p>
          <a:p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poppercent</a:t>
            </a:r>
            <a:r>
              <a:rPr lang="en-US" altLang="ko-KR" dirty="0"/>
              <a:t>=(</a:t>
            </a:r>
            <a:r>
              <a:rPr lang="en-US" altLang="ko-KR" dirty="0" err="1"/>
              <a:t>poptotal-popadults</a:t>
            </a:r>
            <a:r>
              <a:rPr lang="en-US" altLang="ko-KR" dirty="0"/>
              <a:t>)/</a:t>
            </a:r>
            <a:r>
              <a:rPr lang="en-US" altLang="ko-KR" dirty="0" err="1"/>
              <a:t>poptotal</a:t>
            </a:r>
            <a:r>
              <a:rPr lang="en-US" altLang="ko-KR" dirty="0"/>
              <a:t>*100)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poppercent</a:t>
            </a:r>
            <a:r>
              <a:rPr lang="en-US" altLang="ko-KR" dirty="0"/>
              <a:t>=(</a:t>
            </a:r>
            <a:r>
              <a:rPr lang="en-US" altLang="ko-KR" dirty="0" err="1"/>
              <a:t>poptotal-popadults</a:t>
            </a:r>
            <a:r>
              <a:rPr lang="en-US" altLang="ko-KR" dirty="0"/>
              <a:t>)/</a:t>
            </a:r>
            <a:r>
              <a:rPr lang="en-US" altLang="ko-KR" dirty="0" err="1"/>
              <a:t>poptotal</a:t>
            </a:r>
            <a:r>
              <a:rPr lang="en-US" altLang="ko-KR" dirty="0"/>
              <a:t>*100) 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poppercent</a:t>
            </a:r>
            <a:r>
              <a:rPr lang="en-US" altLang="ko-KR" dirty="0"/>
              <a:t>)) %&gt;% 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county,poppercent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head(5)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39567" r="55604" b="17346"/>
          <a:stretch/>
        </p:blipFill>
        <p:spPr bwMode="auto">
          <a:xfrm>
            <a:off x="7947375" y="143635"/>
            <a:ext cx="1004570" cy="344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4" t="71255" r="30926" b="13824"/>
          <a:stretch/>
        </p:blipFill>
        <p:spPr bwMode="auto">
          <a:xfrm>
            <a:off x="5697125" y="4734145"/>
            <a:ext cx="3085139" cy="166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0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midwest</a:t>
            </a:r>
            <a:endParaRPr lang="en-US" altLang="ko-KR" dirty="0"/>
          </a:p>
          <a:p>
            <a:r>
              <a:rPr lang="en-US" altLang="ko-KR" dirty="0" err="1"/>
              <a:t>midwest</a:t>
            </a:r>
            <a:r>
              <a:rPr lang="en-US" altLang="ko-KR" dirty="0"/>
              <a:t>&lt;-</a:t>
            </a:r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poppercent</a:t>
            </a:r>
            <a:r>
              <a:rPr lang="en-US" altLang="ko-KR" dirty="0"/>
              <a:t>=(</a:t>
            </a:r>
            <a:r>
              <a:rPr lang="en-US" altLang="ko-KR" dirty="0" err="1"/>
              <a:t>poptotal-popadults</a:t>
            </a:r>
            <a:r>
              <a:rPr lang="en-US" altLang="ko-KR" dirty="0"/>
              <a:t>)/</a:t>
            </a:r>
            <a:r>
              <a:rPr lang="en-US" altLang="ko-KR" dirty="0" err="1"/>
              <a:t>poptotal</a:t>
            </a:r>
            <a:r>
              <a:rPr lang="en-US" altLang="ko-KR" dirty="0"/>
              <a:t>*100) %&gt;% </a:t>
            </a:r>
          </a:p>
          <a:p>
            <a:r>
              <a:rPr lang="en-US" altLang="ko-KR" dirty="0"/>
              <a:t>  mutate(grade=</a:t>
            </a:r>
            <a:r>
              <a:rPr lang="en-US" altLang="ko-KR" dirty="0" err="1"/>
              <a:t>ifelse</a:t>
            </a:r>
            <a:r>
              <a:rPr lang="en-US" altLang="ko-KR" dirty="0"/>
              <a:t>(</a:t>
            </a:r>
            <a:r>
              <a:rPr lang="en-US" altLang="ko-KR" dirty="0" err="1"/>
              <a:t>poppercent</a:t>
            </a:r>
            <a:r>
              <a:rPr lang="en-US" altLang="ko-KR" dirty="0"/>
              <a:t>&gt;=40,"large",</a:t>
            </a:r>
          </a:p>
          <a:p>
            <a:r>
              <a:rPr lang="en-US" altLang="ko-KR" dirty="0"/>
              <a:t>                      </a:t>
            </a:r>
            <a:r>
              <a:rPr lang="en-US" altLang="ko-KR" dirty="0" err="1"/>
              <a:t>ifelse</a:t>
            </a:r>
            <a:r>
              <a:rPr lang="en-US" altLang="ko-KR" dirty="0"/>
              <a:t>(</a:t>
            </a:r>
            <a:r>
              <a:rPr lang="en-US" altLang="ko-KR" dirty="0" err="1"/>
              <a:t>poppercent</a:t>
            </a:r>
            <a:r>
              <a:rPr lang="en-US" altLang="ko-KR" dirty="0"/>
              <a:t>&gt;=30,"middle","small")))</a:t>
            </a:r>
          </a:p>
          <a:p>
            <a:r>
              <a:rPr lang="en-US" altLang="ko-KR" dirty="0"/>
              <a:t>table(</a:t>
            </a:r>
            <a:r>
              <a:rPr lang="en-US" altLang="ko-KR" dirty="0" err="1"/>
              <a:t>midwest$grade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asianratio</a:t>
            </a:r>
            <a:r>
              <a:rPr lang="en-US" altLang="ko-KR" dirty="0"/>
              <a:t>=(</a:t>
            </a:r>
            <a:r>
              <a:rPr lang="en-US" altLang="ko-KR" dirty="0" err="1"/>
              <a:t>popasian</a:t>
            </a:r>
            <a:r>
              <a:rPr lang="en-US" altLang="ko-KR" dirty="0"/>
              <a:t>/</a:t>
            </a:r>
            <a:r>
              <a:rPr lang="en-US" altLang="ko-KR" dirty="0" err="1"/>
              <a:t>poptotal</a:t>
            </a:r>
            <a:r>
              <a:rPr lang="en-US" altLang="ko-KR" dirty="0"/>
              <a:t>)*100) %&gt;%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asianratio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state,county,asianratio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head(10)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4" t="65386" r="36827" b="26734"/>
          <a:stretch/>
        </p:blipFill>
        <p:spPr bwMode="auto">
          <a:xfrm>
            <a:off x="4166955" y="953725"/>
            <a:ext cx="2520280" cy="102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t="46776" r="43265" b="30926"/>
          <a:stretch/>
        </p:blipFill>
        <p:spPr bwMode="auto">
          <a:xfrm>
            <a:off x="5886368" y="4464115"/>
            <a:ext cx="3220564" cy="202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5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문제</a:t>
            </a:r>
            <a:endParaRPr lang="en-US" altLang="ko-KR" dirty="0" smtClean="0"/>
          </a:p>
          <a:p>
            <a:r>
              <a:rPr lang="en-US" altLang="ko-KR" dirty="0" smtClean="0"/>
              <a:t>(ggplot2 library</a:t>
            </a:r>
            <a:r>
              <a:rPr lang="ko-KR" altLang="en-US" dirty="0" smtClean="0"/>
              <a:t>를 불러옴</a:t>
            </a:r>
            <a:r>
              <a:rPr lang="en-US" altLang="ko-KR" dirty="0" smtClean="0"/>
              <a:t>!!)</a:t>
            </a:r>
          </a:p>
          <a:p>
            <a:r>
              <a:rPr lang="en-US" altLang="ko-KR" dirty="0"/>
              <a:t>m</a:t>
            </a:r>
            <a:r>
              <a:rPr lang="en-US" altLang="ko-KR" dirty="0" smtClean="0"/>
              <a:t>pg&lt;-</a:t>
            </a:r>
            <a:r>
              <a:rPr lang="en-US" altLang="ko-KR" dirty="0" err="1" smtClean="0"/>
              <a:t>as.data.frame</a:t>
            </a:r>
            <a:r>
              <a:rPr lang="en-US" altLang="ko-KR" dirty="0" smtClean="0"/>
              <a:t>(ggplot2::mpg)</a:t>
            </a:r>
          </a:p>
          <a:p>
            <a:r>
              <a:rPr lang="en-US" altLang="ko-KR" dirty="0" smtClean="0"/>
              <a:t>mpg</a:t>
            </a:r>
            <a:endParaRPr lang="en-US" altLang="ko-KR" dirty="0"/>
          </a:p>
          <a:p>
            <a:r>
              <a:rPr lang="en-US" altLang="ko-KR" dirty="0"/>
              <a:t>class1&lt;-mpg%&gt;%filter(</a:t>
            </a:r>
            <a:r>
              <a:rPr lang="en-US" altLang="ko-KR" dirty="0" err="1"/>
              <a:t>displ</a:t>
            </a:r>
            <a:r>
              <a:rPr lang="en-US" altLang="ko-KR" dirty="0"/>
              <a:t>&lt;=4)</a:t>
            </a:r>
          </a:p>
          <a:p>
            <a:r>
              <a:rPr lang="en-US" altLang="ko-KR" dirty="0"/>
              <a:t>class2&lt;-mpg %&gt;% filter(</a:t>
            </a:r>
            <a:r>
              <a:rPr lang="en-US" altLang="ko-KR" dirty="0" err="1"/>
              <a:t>displ</a:t>
            </a:r>
            <a:r>
              <a:rPr lang="en-US" altLang="ko-KR" dirty="0"/>
              <a:t>&gt;=5)</a:t>
            </a:r>
          </a:p>
          <a:p>
            <a:r>
              <a:rPr lang="en-US" altLang="ko-KR" dirty="0"/>
              <a:t>mean(class1$hwy</a:t>
            </a:r>
            <a:r>
              <a:rPr lang="en-US" altLang="ko-KR" dirty="0" smtClean="0"/>
              <a:t>)    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배기량이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4 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이하인 자동차가 </a:t>
            </a:r>
            <a:r>
              <a:rPr lang="en-US" altLang="ko-KR" dirty="0" err="1" smtClean="0">
                <a:solidFill>
                  <a:srgbClr val="FF0000"/>
                </a:solidFill>
                <a:sym typeface="Wingdings" pitchFamily="2" charset="2"/>
              </a:rPr>
              <a:t>hwy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가 더 크다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mean(class2$hwy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80308" r="47423" b="7956"/>
          <a:stretch/>
        </p:blipFill>
        <p:spPr bwMode="auto">
          <a:xfrm>
            <a:off x="206515" y="5013176"/>
            <a:ext cx="5805646" cy="172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7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2400" dirty="0" smtClean="0"/>
              <a:t>2</a:t>
            </a:r>
            <a:r>
              <a:rPr lang="ko-KR" altLang="en-US" sz="2400" dirty="0" err="1" smtClean="0"/>
              <a:t>번문제</a:t>
            </a:r>
            <a:endParaRPr lang="en-US" altLang="ko-KR" sz="2400" dirty="0" smtClean="0"/>
          </a:p>
          <a:p>
            <a:r>
              <a:rPr lang="en-US" altLang="ko-KR" sz="2400" dirty="0"/>
              <a:t>class1&lt;-mpg%&gt;%filter(manufacturer=="</a:t>
            </a:r>
            <a:r>
              <a:rPr lang="en-US" altLang="ko-KR" sz="2400" dirty="0" err="1"/>
              <a:t>audi</a:t>
            </a:r>
            <a:r>
              <a:rPr lang="en-US" altLang="ko-KR" sz="2400" dirty="0"/>
              <a:t>")</a:t>
            </a:r>
          </a:p>
          <a:p>
            <a:r>
              <a:rPr lang="en-US" altLang="ko-KR" sz="2400" dirty="0"/>
              <a:t>class2&lt;-mpg%&gt;%filter(manufacturer=="</a:t>
            </a:r>
            <a:r>
              <a:rPr lang="en-US" altLang="ko-KR" sz="2400" dirty="0" err="1"/>
              <a:t>toyota</a:t>
            </a:r>
            <a:r>
              <a:rPr lang="en-US" altLang="ko-KR" sz="2400" dirty="0"/>
              <a:t>")</a:t>
            </a:r>
          </a:p>
          <a:p>
            <a:r>
              <a:rPr lang="en-US" altLang="ko-KR" sz="2400" dirty="0"/>
              <a:t>mean(class1$cty)</a:t>
            </a:r>
          </a:p>
          <a:p>
            <a:r>
              <a:rPr lang="en-US" altLang="ko-KR" sz="2400" dirty="0"/>
              <a:t>mean(class2$cty</a:t>
            </a:r>
            <a:r>
              <a:rPr lang="en-US" altLang="ko-KR" sz="2400" dirty="0" smtClean="0"/>
              <a:t>)   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200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ko-KR" sz="2200" dirty="0" err="1" smtClean="0">
                <a:solidFill>
                  <a:srgbClr val="FF0000"/>
                </a:solidFill>
                <a:sym typeface="Wingdings" pitchFamily="2" charset="2"/>
              </a:rPr>
              <a:t>toyota</a:t>
            </a:r>
            <a:r>
              <a:rPr lang="ko-KR" altLang="en-US" sz="2200" dirty="0" smtClean="0">
                <a:solidFill>
                  <a:srgbClr val="FF0000"/>
                </a:solidFill>
                <a:sym typeface="Wingdings" pitchFamily="2" charset="2"/>
              </a:rPr>
              <a:t>가 도시연비가 평균적으로 더 높다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9" t="83158" r="63250" b="7621"/>
          <a:stretch/>
        </p:blipFill>
        <p:spPr bwMode="auto">
          <a:xfrm>
            <a:off x="394655" y="4273920"/>
            <a:ext cx="4329482" cy="200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2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3</a:t>
            </a:r>
            <a:r>
              <a:rPr lang="ko-KR" altLang="en-US" sz="2400" dirty="0" err="1" smtClean="0"/>
              <a:t>번문제</a:t>
            </a:r>
            <a:endParaRPr lang="en-US" altLang="ko-KR" sz="2400" dirty="0" smtClean="0"/>
          </a:p>
          <a:p>
            <a:r>
              <a:rPr lang="en-US" altLang="ko-KR" sz="2400" dirty="0"/>
              <a:t>class1&lt;-mpg %&gt;%filter(</a:t>
            </a:r>
            <a:r>
              <a:rPr lang="en-US" altLang="ko-KR" sz="2400" dirty="0" err="1"/>
              <a:t>manufacturer%in%c</a:t>
            </a:r>
            <a:r>
              <a:rPr lang="en-US" altLang="ko-KR" sz="2400" dirty="0"/>
              <a:t>("</a:t>
            </a:r>
            <a:r>
              <a:rPr lang="en-US" altLang="ko-KR" sz="2400" dirty="0" err="1"/>
              <a:t>chevrolet</a:t>
            </a:r>
            <a:r>
              <a:rPr lang="en-US" altLang="ko-KR" sz="2400" dirty="0"/>
              <a:t>","ford","</a:t>
            </a:r>
            <a:r>
              <a:rPr lang="en-US" altLang="ko-KR" sz="2400" dirty="0" err="1"/>
              <a:t>honda</a:t>
            </a:r>
            <a:r>
              <a:rPr lang="en-US" altLang="ko-KR" sz="2400" dirty="0"/>
              <a:t>"))</a:t>
            </a:r>
          </a:p>
          <a:p>
            <a:r>
              <a:rPr lang="en-US" altLang="ko-KR" sz="2400" dirty="0"/>
              <a:t>mean(class1$hwy)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83661" r="45545" b="7621"/>
          <a:stretch/>
        </p:blipFill>
        <p:spPr bwMode="auto">
          <a:xfrm>
            <a:off x="323528" y="4005064"/>
            <a:ext cx="761623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4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df</a:t>
            </a:r>
            <a:r>
              <a:rPr lang="en-US" altLang="ko-KR" sz="2400" dirty="0"/>
              <a:t>&lt;-mpg%&gt;%</a:t>
            </a:r>
          </a:p>
          <a:p>
            <a:r>
              <a:rPr lang="en-US" altLang="ko-KR" sz="2400" dirty="0"/>
              <a:t>  select(</a:t>
            </a:r>
            <a:r>
              <a:rPr lang="en-US" altLang="ko-KR" sz="2400" dirty="0" err="1"/>
              <a:t>class,cty</a:t>
            </a:r>
            <a:r>
              <a:rPr lang="en-US" altLang="ko-KR" sz="2400" dirty="0"/>
              <a:t>) %&gt;%</a:t>
            </a:r>
          </a:p>
          <a:p>
            <a:r>
              <a:rPr lang="en-US" altLang="ko-KR" sz="2400" dirty="0"/>
              <a:t>  head</a:t>
            </a:r>
          </a:p>
          <a:p>
            <a:r>
              <a:rPr lang="en-US" altLang="ko-KR" sz="2400" dirty="0" err="1"/>
              <a:t>df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0" t="65219" r="37364" b="14830"/>
          <a:stretch/>
        </p:blipFill>
        <p:spPr bwMode="auto">
          <a:xfrm>
            <a:off x="4499992" y="2492896"/>
            <a:ext cx="3645405" cy="333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40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class1&lt;-</a:t>
            </a:r>
            <a:r>
              <a:rPr lang="en-US" altLang="ko-KR" sz="2400" dirty="0" err="1"/>
              <a:t>df</a:t>
            </a:r>
            <a:r>
              <a:rPr lang="en-US" altLang="ko-KR" sz="2400" dirty="0"/>
              <a:t>%&gt;%filter(class=="</a:t>
            </a:r>
            <a:r>
              <a:rPr lang="en-US" altLang="ko-KR" sz="2400" dirty="0" err="1"/>
              <a:t>suv</a:t>
            </a:r>
            <a:r>
              <a:rPr lang="en-US" altLang="ko-KR" sz="2400" dirty="0"/>
              <a:t>")</a:t>
            </a:r>
          </a:p>
          <a:p>
            <a:r>
              <a:rPr lang="en-US" altLang="ko-KR" sz="2400" dirty="0"/>
              <a:t>class2&lt;-</a:t>
            </a:r>
            <a:r>
              <a:rPr lang="en-US" altLang="ko-KR" sz="2400" dirty="0" err="1"/>
              <a:t>df</a:t>
            </a:r>
            <a:r>
              <a:rPr lang="en-US" altLang="ko-KR" sz="2400" dirty="0"/>
              <a:t>%&gt;%filter(class=="compact")</a:t>
            </a:r>
          </a:p>
          <a:p>
            <a:r>
              <a:rPr lang="en-US" altLang="ko-KR" sz="2400" dirty="0"/>
              <a:t>mean(class1$cty)</a:t>
            </a:r>
          </a:p>
          <a:p>
            <a:r>
              <a:rPr lang="en-US" altLang="ko-KR" sz="2400" dirty="0" smtClean="0"/>
              <a:t>mean(class2$cty)     </a:t>
            </a:r>
            <a:r>
              <a:rPr lang="en-US" altLang="ko-KR" sz="2400" dirty="0" smtClean="0">
                <a:solidFill>
                  <a:srgbClr val="FF0000"/>
                </a:solidFill>
                <a:sym typeface="Wingdings" pitchFamily="2" charset="2"/>
              </a:rPr>
              <a:t>class </a:t>
            </a:r>
            <a:r>
              <a:rPr lang="ko-KR" altLang="en-US" sz="2400" dirty="0" smtClean="0">
                <a:solidFill>
                  <a:srgbClr val="FF0000"/>
                </a:solidFill>
                <a:sym typeface="Wingdings" pitchFamily="2" charset="2"/>
              </a:rPr>
              <a:t>가 </a:t>
            </a:r>
            <a:r>
              <a:rPr lang="en-US" altLang="ko-KR" sz="2400" dirty="0" smtClean="0">
                <a:solidFill>
                  <a:srgbClr val="FF0000"/>
                </a:solidFill>
                <a:sym typeface="Wingdings" pitchFamily="2" charset="2"/>
              </a:rPr>
              <a:t>compact </a:t>
            </a:r>
            <a:r>
              <a:rPr lang="ko-KR" altLang="en-US" sz="2400" dirty="0" smtClean="0">
                <a:solidFill>
                  <a:srgbClr val="FF0000"/>
                </a:solidFill>
                <a:sym typeface="Wingdings" pitchFamily="2" charset="2"/>
              </a:rPr>
              <a:t>인 자동차의 도시연비가 크다</a:t>
            </a:r>
            <a:r>
              <a:rPr lang="en-US" altLang="ko-KR" sz="2400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r>
              <a:rPr lang="ko-KR" alt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7" t="83996" r="33876" b="5274"/>
          <a:stretch/>
        </p:blipFill>
        <p:spPr bwMode="auto">
          <a:xfrm>
            <a:off x="323721" y="4014064"/>
            <a:ext cx="5833488" cy="200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3" y="593684"/>
            <a:ext cx="8143875" cy="184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828925"/>
            <a:ext cx="8105775" cy="163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7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/>
              <a:t>mpg</a:t>
            </a:r>
          </a:p>
          <a:p>
            <a:r>
              <a:rPr lang="en-US" altLang="ko-KR" sz="2200" dirty="0"/>
              <a:t>mpg %&gt;% filter(manufacturer=="</a:t>
            </a:r>
            <a:r>
              <a:rPr lang="en-US" altLang="ko-KR" sz="2200" dirty="0" err="1"/>
              <a:t>audi</a:t>
            </a:r>
            <a:r>
              <a:rPr lang="en-US" altLang="ko-KR" sz="2200" dirty="0"/>
              <a:t>")%&gt;% </a:t>
            </a:r>
          </a:p>
          <a:p>
            <a:r>
              <a:rPr lang="en-US" altLang="ko-KR" sz="2200" dirty="0"/>
              <a:t>  arrange(</a:t>
            </a:r>
            <a:r>
              <a:rPr lang="en-US" altLang="ko-KR" sz="2200" dirty="0" err="1"/>
              <a:t>desc</a:t>
            </a:r>
            <a:r>
              <a:rPr lang="en-US" altLang="ko-KR" sz="2200" dirty="0"/>
              <a:t>(</a:t>
            </a:r>
            <a:r>
              <a:rPr lang="en-US" altLang="ko-KR" sz="2200" dirty="0" err="1"/>
              <a:t>hwy</a:t>
            </a:r>
            <a:r>
              <a:rPr lang="en-US" altLang="ko-KR" sz="2200" dirty="0"/>
              <a:t>)) %&gt;% </a:t>
            </a:r>
          </a:p>
          <a:p>
            <a:r>
              <a:rPr lang="en-US" altLang="ko-KR" sz="2200" dirty="0"/>
              <a:t>  head(5)</a:t>
            </a:r>
            <a:endParaRPr lang="ko-KR" altLang="en-US" sz="2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2" t="69234" r="25236" b="3330"/>
          <a:stretch/>
        </p:blipFill>
        <p:spPr bwMode="auto">
          <a:xfrm>
            <a:off x="611560" y="3009415"/>
            <a:ext cx="4680520" cy="3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9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368660"/>
            <a:ext cx="8143875" cy="3581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8" y="4087140"/>
            <a:ext cx="818197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59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401</Words>
  <Application>Microsoft Office PowerPoint</Application>
  <PresentationFormat>화면 슬라이드 쇼(4:3)</PresentationFormat>
  <Paragraphs>96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9</cp:revision>
  <dcterms:created xsi:type="dcterms:W3CDTF">2018-02-19T00:38:41Z</dcterms:created>
  <dcterms:modified xsi:type="dcterms:W3CDTF">2018-02-19T04:01:59Z</dcterms:modified>
</cp:coreProperties>
</file>